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6072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Document Clustering using K-Means &amp; TF-IDF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3174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presentation outlines a final project on document clustering. The project utilizes K-Means and TF-IDF. The goal is to automatically group documents by topic.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86787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875496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850017"/>
            <a:ext cx="247554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ARMAAN KHAN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0447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Evaluation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56746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Silhouette Score for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k=2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was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0.0965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 Clusters showed moderate separation.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60271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Further tuning can improve interpretability. Topic modeling or t-SNE can be used.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757618"/>
            <a:ext cx="7468553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0.0965</a:t>
            </a:r>
            <a:endParaRPr lang="en-US" sz="6200" dirty="0"/>
          </a:p>
        </p:txBody>
      </p:sp>
      <p:sp>
        <p:nvSpPr>
          <p:cNvPr id="7" name="Text 4"/>
          <p:cNvSpPr/>
          <p:nvPr/>
        </p:nvSpPr>
        <p:spPr>
          <a:xfrm>
            <a:off x="8650248" y="58465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Silhouette Score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324124" y="634210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Moderate separation.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03659"/>
            <a:ext cx="66093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176664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project addresses the challenge of organizing large volumes of text. Document clustering helps automatically group documents by topic.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280189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project uses TF-IDF vectorization with K-Means clustering. The aim is to categorize unlabeled documents automatically.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3837146"/>
            <a:ext cx="3614618" cy="2092166"/>
          </a:xfrm>
          <a:prstGeom prst="roundRect">
            <a:avLst>
              <a:gd name="adj" fmla="val 1716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1077039" y="4076462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Automated Categorization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77039" y="4923949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Automatically group documents by topic.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4691658" y="3837146"/>
            <a:ext cx="3614618" cy="2092166"/>
          </a:xfrm>
          <a:prstGeom prst="roundRect">
            <a:avLst>
              <a:gd name="adj" fmla="val 1716"/>
            </a:avLst>
          </a:prstGeom>
          <a:solidFill>
            <a:srgbClr val="304755"/>
          </a:solidFill>
          <a:ln/>
        </p:spPr>
      </p:sp>
      <p:sp>
        <p:nvSpPr>
          <p:cNvPr id="10" name="Text 7"/>
          <p:cNvSpPr/>
          <p:nvPr/>
        </p:nvSpPr>
        <p:spPr>
          <a:xfrm>
            <a:off x="4930973" y="40764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TF-IDF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30973" y="4572000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Utilizes TF-IDF to vectorize text.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6168628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1077039" y="64079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K-Means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77039" y="6903482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Employs K-Means clustering for grouping.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7475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Technologies &amp; Libraries Used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64175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project used various technologies and libraries. Python was the primary language. Pandas, NumPy, and scikit-learn were also used.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67700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Matplotlib and Seaborn were used for visualization.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4329232"/>
            <a:ext cx="562451" cy="5624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24124" y="5130998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Python</a:t>
            </a:r>
            <a:endParaRPr lang="en-US" sz="2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259" y="4329232"/>
            <a:ext cx="562451" cy="5624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933259" y="5130998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Pandas</a:t>
            </a:r>
            <a:endParaRPr lang="en-US" sz="22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2395" y="4329232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5131118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Matplotlib</a:t>
            </a:r>
            <a:endParaRPr lang="en-US" sz="22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6201132"/>
            <a:ext cx="562451" cy="56245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324124" y="7002899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Scikit-learn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622" y="466368"/>
            <a:ext cx="7074218" cy="497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Steps Followed (with Timeline)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91622" y="1301591"/>
            <a:ext cx="13447157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project followed a structured timeline. Data preprocessing and EDA were key steps. TF-IDF vectorization and K-Means clustering were also performed.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303770" y="1762244"/>
            <a:ext cx="22860" cy="6000988"/>
          </a:xfrm>
          <a:prstGeom prst="roundRect">
            <a:avLst>
              <a:gd name="adj" fmla="val 110936"/>
            </a:avLst>
          </a:prstGeom>
          <a:solidFill>
            <a:srgbClr val="49606E"/>
          </a:solidFill>
          <a:ln/>
        </p:spPr>
      </p:sp>
      <p:sp>
        <p:nvSpPr>
          <p:cNvPr id="5" name="Shape 3"/>
          <p:cNvSpPr/>
          <p:nvPr/>
        </p:nvSpPr>
        <p:spPr>
          <a:xfrm>
            <a:off x="6640830" y="2131100"/>
            <a:ext cx="507087" cy="22860"/>
          </a:xfrm>
          <a:prstGeom prst="roundRect">
            <a:avLst>
              <a:gd name="adj" fmla="val 110936"/>
            </a:avLst>
          </a:prstGeom>
          <a:solidFill>
            <a:srgbClr val="49606E"/>
          </a:solidFill>
          <a:ln/>
        </p:spPr>
      </p:sp>
      <p:sp>
        <p:nvSpPr>
          <p:cNvPr id="6" name="Shape 4"/>
          <p:cNvSpPr/>
          <p:nvPr/>
        </p:nvSpPr>
        <p:spPr>
          <a:xfrm>
            <a:off x="7125057" y="1952387"/>
            <a:ext cx="380286" cy="380286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7" name="Text 5"/>
          <p:cNvSpPr/>
          <p:nvPr/>
        </p:nvSpPr>
        <p:spPr>
          <a:xfrm>
            <a:off x="7195899" y="1993404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3792974" y="1931194"/>
            <a:ext cx="2677001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Understanding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591622" y="2281118"/>
            <a:ext cx="58783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Dataset Selection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7482483" y="2976205"/>
            <a:ext cx="507087" cy="22860"/>
          </a:xfrm>
          <a:prstGeom prst="roundRect">
            <a:avLst>
              <a:gd name="adj" fmla="val 110936"/>
            </a:avLst>
          </a:prstGeom>
          <a:solidFill>
            <a:srgbClr val="49606E"/>
          </a:solidFill>
          <a:ln/>
        </p:spPr>
      </p:sp>
      <p:sp>
        <p:nvSpPr>
          <p:cNvPr id="11" name="Shape 9"/>
          <p:cNvSpPr/>
          <p:nvPr/>
        </p:nvSpPr>
        <p:spPr>
          <a:xfrm>
            <a:off x="7125057" y="2797493"/>
            <a:ext cx="380286" cy="380286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12" name="Text 10"/>
          <p:cNvSpPr/>
          <p:nvPr/>
        </p:nvSpPr>
        <p:spPr>
          <a:xfrm>
            <a:off x="7195899" y="2838510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160425" y="2776299"/>
            <a:ext cx="236315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Preprocessing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8160425" y="3126224"/>
            <a:ext cx="58783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Cleaning and preparation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6640830" y="3736896"/>
            <a:ext cx="507087" cy="22860"/>
          </a:xfrm>
          <a:prstGeom prst="roundRect">
            <a:avLst>
              <a:gd name="adj" fmla="val 110936"/>
            </a:avLst>
          </a:prstGeom>
          <a:solidFill>
            <a:srgbClr val="49606E"/>
          </a:solidFill>
          <a:ln/>
        </p:spPr>
      </p:sp>
      <p:sp>
        <p:nvSpPr>
          <p:cNvPr id="16" name="Shape 14"/>
          <p:cNvSpPr/>
          <p:nvPr/>
        </p:nvSpPr>
        <p:spPr>
          <a:xfrm>
            <a:off x="7125057" y="3558183"/>
            <a:ext cx="380286" cy="380286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17" name="Text 15"/>
          <p:cNvSpPr/>
          <p:nvPr/>
        </p:nvSpPr>
        <p:spPr>
          <a:xfrm>
            <a:off x="7195899" y="3599200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4481036" y="3536990"/>
            <a:ext cx="198893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EDA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591622" y="3886914"/>
            <a:ext cx="58783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Exploratory Data Analysis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7482483" y="4497586"/>
            <a:ext cx="507087" cy="22860"/>
          </a:xfrm>
          <a:prstGeom prst="roundRect">
            <a:avLst>
              <a:gd name="adj" fmla="val 110936"/>
            </a:avLst>
          </a:prstGeom>
          <a:solidFill>
            <a:srgbClr val="49606E"/>
          </a:solidFill>
          <a:ln/>
        </p:spPr>
      </p:sp>
      <p:sp>
        <p:nvSpPr>
          <p:cNvPr id="21" name="Shape 19"/>
          <p:cNvSpPr/>
          <p:nvPr/>
        </p:nvSpPr>
        <p:spPr>
          <a:xfrm>
            <a:off x="7125057" y="4318873"/>
            <a:ext cx="380286" cy="380286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22" name="Text 20"/>
          <p:cNvSpPr/>
          <p:nvPr/>
        </p:nvSpPr>
        <p:spPr>
          <a:xfrm>
            <a:off x="7195899" y="4359890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8160425" y="4297680"/>
            <a:ext cx="2395061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TF-IDF Vectorization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8160425" y="4647605"/>
            <a:ext cx="58783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Feature extraction</a:t>
            </a:r>
            <a:endParaRPr lang="en-US" sz="1300" dirty="0"/>
          </a:p>
        </p:txBody>
      </p:sp>
      <p:sp>
        <p:nvSpPr>
          <p:cNvPr id="25" name="Shape 23"/>
          <p:cNvSpPr/>
          <p:nvPr/>
        </p:nvSpPr>
        <p:spPr>
          <a:xfrm>
            <a:off x="6640830" y="5258276"/>
            <a:ext cx="507087" cy="22860"/>
          </a:xfrm>
          <a:prstGeom prst="roundRect">
            <a:avLst>
              <a:gd name="adj" fmla="val 110936"/>
            </a:avLst>
          </a:prstGeom>
          <a:solidFill>
            <a:srgbClr val="49606E"/>
          </a:solidFill>
          <a:ln/>
        </p:spPr>
      </p:sp>
      <p:sp>
        <p:nvSpPr>
          <p:cNvPr id="26" name="Shape 24"/>
          <p:cNvSpPr/>
          <p:nvPr/>
        </p:nvSpPr>
        <p:spPr>
          <a:xfrm>
            <a:off x="7125057" y="5079563"/>
            <a:ext cx="380286" cy="380286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27" name="Text 25"/>
          <p:cNvSpPr/>
          <p:nvPr/>
        </p:nvSpPr>
        <p:spPr>
          <a:xfrm>
            <a:off x="7195899" y="5120580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4160044" y="5058370"/>
            <a:ext cx="230993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K-Means Clustering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591622" y="5408295"/>
            <a:ext cx="58783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Model training</a:t>
            </a:r>
            <a:endParaRPr lang="en-US" sz="1300" dirty="0"/>
          </a:p>
        </p:txBody>
      </p:sp>
      <p:sp>
        <p:nvSpPr>
          <p:cNvPr id="30" name="Shape 28"/>
          <p:cNvSpPr/>
          <p:nvPr/>
        </p:nvSpPr>
        <p:spPr>
          <a:xfrm>
            <a:off x="7482483" y="6018967"/>
            <a:ext cx="507087" cy="22860"/>
          </a:xfrm>
          <a:prstGeom prst="roundRect">
            <a:avLst>
              <a:gd name="adj" fmla="val 110936"/>
            </a:avLst>
          </a:prstGeom>
          <a:solidFill>
            <a:srgbClr val="49606E"/>
          </a:solidFill>
          <a:ln/>
        </p:spPr>
      </p:sp>
      <p:sp>
        <p:nvSpPr>
          <p:cNvPr id="31" name="Shape 29"/>
          <p:cNvSpPr/>
          <p:nvPr/>
        </p:nvSpPr>
        <p:spPr>
          <a:xfrm>
            <a:off x="7125057" y="5840254"/>
            <a:ext cx="380286" cy="380286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32" name="Text 30"/>
          <p:cNvSpPr/>
          <p:nvPr/>
        </p:nvSpPr>
        <p:spPr>
          <a:xfrm>
            <a:off x="7195899" y="5881271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6</a:t>
            </a:r>
            <a:endParaRPr lang="en-US" sz="1850" dirty="0"/>
          </a:p>
        </p:txBody>
      </p:sp>
      <p:sp>
        <p:nvSpPr>
          <p:cNvPr id="33" name="Text 31"/>
          <p:cNvSpPr/>
          <p:nvPr/>
        </p:nvSpPr>
        <p:spPr>
          <a:xfrm>
            <a:off x="8160425" y="5819061"/>
            <a:ext cx="204608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Evaluation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8160425" y="6168985"/>
            <a:ext cx="58783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Visualization</a:t>
            </a:r>
            <a:endParaRPr lang="en-US" sz="1300" dirty="0"/>
          </a:p>
        </p:txBody>
      </p:sp>
      <p:sp>
        <p:nvSpPr>
          <p:cNvPr id="35" name="Shape 33"/>
          <p:cNvSpPr/>
          <p:nvPr/>
        </p:nvSpPr>
        <p:spPr>
          <a:xfrm>
            <a:off x="6640830" y="6779657"/>
            <a:ext cx="507087" cy="22860"/>
          </a:xfrm>
          <a:prstGeom prst="roundRect">
            <a:avLst>
              <a:gd name="adj" fmla="val 110936"/>
            </a:avLst>
          </a:prstGeom>
          <a:solidFill>
            <a:srgbClr val="49606E"/>
          </a:solidFill>
          <a:ln/>
        </p:spPr>
      </p:sp>
      <p:sp>
        <p:nvSpPr>
          <p:cNvPr id="36" name="Shape 34"/>
          <p:cNvSpPr/>
          <p:nvPr/>
        </p:nvSpPr>
        <p:spPr>
          <a:xfrm>
            <a:off x="7125057" y="6600944"/>
            <a:ext cx="380286" cy="380286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37" name="Text 35"/>
          <p:cNvSpPr/>
          <p:nvPr/>
        </p:nvSpPr>
        <p:spPr>
          <a:xfrm>
            <a:off x="7195899" y="6641961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7</a:t>
            </a:r>
            <a:endParaRPr lang="en-US" sz="1850" dirty="0"/>
          </a:p>
        </p:txBody>
      </p:sp>
      <p:sp>
        <p:nvSpPr>
          <p:cNvPr id="38" name="Text 36"/>
          <p:cNvSpPr/>
          <p:nvPr/>
        </p:nvSpPr>
        <p:spPr>
          <a:xfrm>
            <a:off x="4481036" y="6579751"/>
            <a:ext cx="198893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Documentation</a:t>
            </a:r>
            <a:endParaRPr lang="en-US" sz="1550" dirty="0"/>
          </a:p>
        </p:txBody>
      </p:sp>
      <p:sp>
        <p:nvSpPr>
          <p:cNvPr id="39" name="Text 37"/>
          <p:cNvSpPr/>
          <p:nvPr/>
        </p:nvSpPr>
        <p:spPr>
          <a:xfrm>
            <a:off x="591622" y="6929676"/>
            <a:ext cx="58783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Final Report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155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333" y="3312914"/>
            <a:ext cx="6074926" cy="638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Preprocessing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60333" y="4277678"/>
            <a:ext cx="13109734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preprocessing was essential. Punctuation, digits, and special characters were removed. Text was converted to lowercase.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60333" y="4869656"/>
            <a:ext cx="13109734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Stopwords were removed using NLTK. Lemmatization was performed using WordNetLemmatizer.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60333" y="5705951"/>
            <a:ext cx="488752" cy="48875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1466255" y="5705951"/>
            <a:ext cx="317349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Remove Punctuation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423785" y="5705951"/>
            <a:ext cx="488752" cy="48875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8129707" y="5705951"/>
            <a:ext cx="348615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Lowercase Conversion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60333" y="6900505"/>
            <a:ext cx="488752" cy="48875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466255" y="6900505"/>
            <a:ext cx="290512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Stopword Removal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7423785" y="6900505"/>
            <a:ext cx="488752" cy="48875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8129707" y="6900505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Lemmatization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008" y="649843"/>
            <a:ext cx="10546675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Exploratory Data Analysis (EDA)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827008" y="1817370"/>
            <a:ext cx="1297638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EDA helped understand the data. Word frequency plots were created. Most common words were identified.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27008" y="2461260"/>
            <a:ext cx="1297638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Document length distribution was analyzed.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791653" y="4942284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Word Frequency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27008" y="5431393"/>
            <a:ext cx="374475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Plotting word frequencies.</a:t>
            </a:r>
            <a:endParaRPr lang="en-US" sz="18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4321" y="3105150"/>
            <a:ext cx="4541639" cy="454163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572363" y="4881682"/>
            <a:ext cx="353497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2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750" dirty="0"/>
          </a:p>
        </p:txBody>
      </p:sp>
      <p:sp>
        <p:nvSpPr>
          <p:cNvPr id="9" name="Text 6"/>
          <p:cNvSpPr/>
          <p:nvPr/>
        </p:nvSpPr>
        <p:spPr>
          <a:xfrm>
            <a:off x="9940409" y="3718322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Common Words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9940409" y="4207431"/>
            <a:ext cx="3862983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Identifying frequent words.</a:t>
            </a:r>
            <a:endParaRPr lang="en-US" sz="18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321" y="3105150"/>
            <a:ext cx="4541639" cy="454163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157924" y="3935492"/>
            <a:ext cx="353497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2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750" dirty="0"/>
          </a:p>
        </p:txBody>
      </p:sp>
      <p:sp>
        <p:nvSpPr>
          <p:cNvPr id="13" name="Text 9"/>
          <p:cNvSpPr/>
          <p:nvPr/>
        </p:nvSpPr>
        <p:spPr>
          <a:xfrm>
            <a:off x="9940409" y="6166366"/>
            <a:ext cx="320301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Length Distribution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9940409" y="6655475"/>
            <a:ext cx="3862983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Analyzing document lengths.</a:t>
            </a:r>
            <a:endParaRPr lang="en-US" sz="18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321" y="3105150"/>
            <a:ext cx="4541639" cy="454163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684532" y="6647736"/>
            <a:ext cx="353497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2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423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17" y="2735580"/>
            <a:ext cx="5082540" cy="527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TF-IDF Vectorization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7817" y="3532108"/>
            <a:ext cx="1337476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TF-IDF vectorization was used. TfidfVectorizer from scikit-learn was utilized.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7817" y="4020860"/>
            <a:ext cx="1337476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max_df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min_df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and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stop_words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parameters were set. Text was transformed into a numerical matrix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X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17" y="4509611"/>
            <a:ext cx="896898" cy="10762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93677" y="4688919"/>
            <a:ext cx="2956084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Initialize TfidfVectorizer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17" y="5585817"/>
            <a:ext cx="896898" cy="107620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93677" y="5765125"/>
            <a:ext cx="2110383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Set Parameters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17" y="6662023"/>
            <a:ext cx="896898" cy="10762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93677" y="6841331"/>
            <a:ext cx="2110383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Transform Text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05664"/>
            <a:ext cx="654236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K-Means Clustering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8843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K-Means clustering was performed. K values from 2 to 10 were tested. The Elbow Method was used to check inertia.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34065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Silhouette Score helped determine the best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value. Final clustering was applied with k=7.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3992880"/>
            <a:ext cx="2159079" cy="83058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/>
        </p:spPr>
      </p:sp>
      <p:sp>
        <p:nvSpPr>
          <p:cNvPr id="6" name="Text 4"/>
          <p:cNvSpPr/>
          <p:nvPr/>
        </p:nvSpPr>
        <p:spPr>
          <a:xfrm>
            <a:off x="1748909" y="4197787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236119" y="4232196"/>
            <a:ext cx="22038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 K Values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3116461" y="4808220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sp>
        <p:nvSpPr>
          <p:cNvPr id="9" name="Shape 7"/>
          <p:cNvSpPr/>
          <p:nvPr/>
        </p:nvSpPr>
        <p:spPr>
          <a:xfrm>
            <a:off x="837724" y="4943118"/>
            <a:ext cx="4318278" cy="83058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/>
        </p:spPr>
      </p:sp>
      <p:sp>
        <p:nvSpPr>
          <p:cNvPr id="10" name="Text 8"/>
          <p:cNvSpPr/>
          <p:nvPr/>
        </p:nvSpPr>
        <p:spPr>
          <a:xfrm>
            <a:off x="2828568" y="5148024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395317" y="5182433"/>
            <a:ext cx="24220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Elbow Method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5275659" y="5758458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sp>
        <p:nvSpPr>
          <p:cNvPr id="13" name="Shape 11"/>
          <p:cNvSpPr/>
          <p:nvPr/>
        </p:nvSpPr>
        <p:spPr>
          <a:xfrm>
            <a:off x="837724" y="5893356"/>
            <a:ext cx="6477476" cy="83058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/>
        </p:spPr>
      </p:sp>
      <p:sp>
        <p:nvSpPr>
          <p:cNvPr id="14" name="Text 12"/>
          <p:cNvSpPr/>
          <p:nvPr/>
        </p:nvSpPr>
        <p:spPr>
          <a:xfrm>
            <a:off x="3908107" y="6098262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7554516" y="6132671"/>
            <a:ext cx="27637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Silhouette Score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5669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Visualization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3946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PCA was used to reduce TF-IDF to 2D. Clusters were visualized using a scatter plot.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99168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Documents from each cluster were printed to interpret the results.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832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PCA Reduction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547449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 dimensions to 2D.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48832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Scatter Plot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547449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Visualize clusters.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2025-04-21T12:06:50Z</dcterms:created>
  <dcterms:modified xsi:type="dcterms:W3CDTF">2025-04-21T12:06:50Z</dcterms:modified>
</cp:coreProperties>
</file>